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5"/>
  </p:notesMasterIdLst>
  <p:handoutMasterIdLst>
    <p:handoutMasterId r:id="rId16"/>
  </p:handoutMasterIdLst>
  <p:sldIdLst>
    <p:sldId id="312" r:id="rId5"/>
    <p:sldId id="307" r:id="rId6"/>
    <p:sldId id="325" r:id="rId7"/>
    <p:sldId id="324" r:id="rId8"/>
    <p:sldId id="323" r:id="rId9"/>
    <p:sldId id="281" r:id="rId10"/>
    <p:sldId id="282" r:id="rId11"/>
    <p:sldId id="326" r:id="rId12"/>
    <p:sldId id="327" r:id="rId13"/>
    <p:sldId id="297" r:id="rId14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napToObjects="1">
      <p:cViewPr varScale="1">
        <p:scale>
          <a:sx n="78" d="100"/>
          <a:sy n="78" d="100"/>
        </p:scale>
        <p:origin x="878" y="72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svg>
</file>

<file path=ppt/media/image11.png>
</file>

<file path=ppt/media/image12.svg>
</file>

<file path=ppt/media/image13.jpg>
</file>

<file path=ppt/media/image14.png>
</file>

<file path=ppt/media/image15.jp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931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653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97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07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D014917C-8694-B4A4-A211-0F31F00E2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550562" cy="2545382"/>
          </a:xfrm>
          <a:custGeom>
            <a:avLst/>
            <a:gdLst>
              <a:gd name="connsiteX0" fmla="*/ 683117 w 1550562"/>
              <a:gd name="connsiteY0" fmla="*/ 0 h 2545382"/>
              <a:gd name="connsiteX1" fmla="*/ 1550562 w 1550562"/>
              <a:gd name="connsiteY1" fmla="*/ 0 h 2545382"/>
              <a:gd name="connsiteX2" fmla="*/ 1550562 w 1550562"/>
              <a:gd name="connsiteY2" fmla="*/ 7240 h 2545382"/>
              <a:gd name="connsiteX3" fmla="*/ 221868 w 1550562"/>
              <a:gd name="connsiteY3" fmla="*/ 2418735 h 2545382"/>
              <a:gd name="connsiteX4" fmla="*/ 0 w 1550562"/>
              <a:gd name="connsiteY4" fmla="*/ 2545382 h 2545382"/>
              <a:gd name="connsiteX5" fmla="*/ 0 w 1550562"/>
              <a:gd name="connsiteY5" fmla="*/ 1500516 h 2545382"/>
              <a:gd name="connsiteX6" fmla="*/ 102557 w 1550562"/>
              <a:gd name="connsiteY6" fmla="*/ 1405503 h 2545382"/>
              <a:gd name="connsiteX7" fmla="*/ 673022 w 1550562"/>
              <a:gd name="connsiteY7" fmla="*/ 200390 h 254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62" h="254538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7DB6972-BB75-254A-BA88-C0C3E6E9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682740" cy="1500050"/>
          </a:xfrm>
          <a:custGeom>
            <a:avLst/>
            <a:gdLst>
              <a:gd name="connsiteX0" fmla="*/ 0 w 682740"/>
              <a:gd name="connsiteY0" fmla="*/ 0 h 1500050"/>
              <a:gd name="connsiteX1" fmla="*/ 682740 w 682740"/>
              <a:gd name="connsiteY1" fmla="*/ 0 h 1500050"/>
              <a:gd name="connsiteX2" fmla="*/ 672647 w 682740"/>
              <a:gd name="connsiteY2" fmla="*/ 200357 h 1500050"/>
              <a:gd name="connsiteX3" fmla="*/ 102290 w 682740"/>
              <a:gd name="connsiteY3" fmla="*/ 1405281 h 1500050"/>
              <a:gd name="connsiteX4" fmla="*/ 0 w 682740"/>
              <a:gd name="connsiteY4" fmla="*/ 1500050 h 15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740" h="150005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Image 2">
            <a:extLst>
              <a:ext uri="{FF2B5EF4-FFF2-40B4-BE49-F238E27FC236}">
                <a16:creationId xmlns:a16="http://schemas.microsoft.com/office/drawing/2014/main" id="{790E862E-398F-571C-EC2C-3D17164DE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445" y="314191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975BF2-D657-C309-269D-B8D00626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563" y="1089213"/>
            <a:ext cx="9879437" cy="980844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54">
            <a:extLst>
              <a:ext uri="{FF2B5EF4-FFF2-40B4-BE49-F238E27FC236}">
                <a16:creationId xmlns:a16="http://schemas.microsoft.com/office/drawing/2014/main" id="{A0AEB4DF-13C8-8171-2BDB-FD1AD542E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0564" y="2331958"/>
            <a:ext cx="2975217" cy="3704266"/>
          </a:xfrm>
        </p:spPr>
        <p:txBody>
          <a:bodyPr lIns="91440" tIns="0" rIns="91440" b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134EBA-AF32-9F8A-370F-0D3E842F039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87154" y="2331791"/>
            <a:ext cx="6345893" cy="3721817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AE99A73D-155B-A133-9671-506F54A055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5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D5595DD5-43B0-252F-8BC6-6B74340C5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50564" y="1057274"/>
            <a:ext cx="9875463" cy="999746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BC3A3767-6C5E-8188-0A49-955BBACE3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3" y="4420134"/>
            <a:ext cx="1293237" cy="2437866"/>
          </a:xfrm>
          <a:custGeom>
            <a:avLst/>
            <a:gdLst>
              <a:gd name="connsiteX0" fmla="*/ 1293237 w 1293237"/>
              <a:gd name="connsiteY0" fmla="*/ 2437866 h 2437866"/>
              <a:gd name="connsiteX1" fmla="*/ 1292465 w 1293237"/>
              <a:gd name="connsiteY1" fmla="*/ 2437373 h 2437866"/>
              <a:gd name="connsiteX2" fmla="*/ 0 w 1293237"/>
              <a:gd name="connsiteY2" fmla="*/ 0 h 2437866"/>
              <a:gd name="connsiteX3" fmla="*/ 1293237 w 1293237"/>
              <a:gd name="connsiteY3" fmla="*/ 0 h 24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237" h="2437866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4BD7F71-D12B-4F27-1505-FF681CF55F7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0564" y="2303028"/>
            <a:ext cx="5829147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B87C65D-4EF3-18C8-18A8-477F87A37E5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7940842" y="2303028"/>
            <a:ext cx="3485184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AEFFA34C-885D-E995-D8F9-B4ACFBF31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C6639AD7-128F-B39D-B45F-0F22A2C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48479A23-C29C-C711-510C-05B69B882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443" r="10857"/>
          <a:stretch/>
        </p:blipFill>
        <p:spPr>
          <a:xfrm rot="16200000">
            <a:off x="-6447" y="6444"/>
            <a:ext cx="1961253" cy="1948364"/>
          </a:xfrm>
          <a:custGeom>
            <a:avLst/>
            <a:gdLst>
              <a:gd name="connsiteX0" fmla="*/ 1961253 w 1961253"/>
              <a:gd name="connsiteY0" fmla="*/ 0 h 1948364"/>
              <a:gd name="connsiteX1" fmla="*/ 1961253 w 1961253"/>
              <a:gd name="connsiteY1" fmla="*/ 1948364 h 1948364"/>
              <a:gd name="connsiteX2" fmla="*/ 0 w 1961253"/>
              <a:gd name="connsiteY2" fmla="*/ 1948364 h 1948364"/>
              <a:gd name="connsiteX3" fmla="*/ 0 w 1961253"/>
              <a:gd name="connsiteY3" fmla="*/ 0 h 194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1253" h="1948364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Image 2">
            <a:extLst>
              <a:ext uri="{FF2B5EF4-FFF2-40B4-BE49-F238E27FC236}">
                <a16:creationId xmlns:a16="http://schemas.microsoft.com/office/drawing/2014/main" id="{F3DC42FA-4B8F-2EFC-CAB4-1CCAB93B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626" y="4929577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65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10511627" cy="1012785"/>
          </a:xfrm>
        </p:spPr>
        <p:txBody>
          <a:bodyPr tIns="0" bIns="0"/>
          <a:lstStyle>
            <a:lvl1pPr algn="ctr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D6DED8E-165F-59D7-F01C-4EF0446E5FC0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914400" y="2316067"/>
            <a:ext cx="10511627" cy="3948557"/>
          </a:xfrm>
        </p:spPr>
        <p:txBody>
          <a:bodyPr lIns="91440" tIns="91440" rIns="91440" bIns="9144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2933FDAB-13EE-5F9F-5DFC-A5A60BC63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5081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EB515B5-2D9F-58E1-6E3C-CCBF105D8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7501" y="0"/>
            <a:ext cx="4671276" cy="6857999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>
            <a:extLst>
              <a:ext uri="{FF2B5EF4-FFF2-40B4-BE49-F238E27FC236}">
                <a16:creationId xmlns:a16="http://schemas.microsoft.com/office/drawing/2014/main" id="{5CCFEDF9-5B69-87BA-8A33-35033DA40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1" y="849782"/>
            <a:ext cx="5715000" cy="2727709"/>
          </a:xfrm>
        </p:spPr>
        <p:txBody>
          <a:bodyPr tIns="0" bIns="0"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6F10CB4-CF79-A942-DA9C-04CBB7C89D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1" y="3813606"/>
            <a:ext cx="5715000" cy="2234642"/>
          </a:xfrm>
        </p:spPr>
        <p:txBody>
          <a:bodyPr lIns="91440" tIns="0" rIns="91440" bIns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ctr" anchorCtr="0"/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952" y="758952"/>
            <a:ext cx="3932237" cy="1524662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286000"/>
            <a:ext cx="3932237" cy="35670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55372"/>
            <a:ext cx="3931920" cy="1527048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39319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3" name="Image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anchor="b" anchorCtr="0">
            <a:noAutofit/>
          </a:bodyPr>
          <a:lstStyle>
            <a:lvl1pPr algn="l">
              <a:lnSpc>
                <a:spcPct val="100000"/>
              </a:lnSpc>
              <a:defRPr sz="36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Image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629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673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65393"/>
            <a:ext cx="7631709" cy="1091627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ADE444-940A-5A34-8C49-4F15BC33EEC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914400" y="2303028"/>
            <a:ext cx="3283119" cy="4144192"/>
          </a:xfrm>
        </p:spPr>
        <p:txBody>
          <a:bodyPr lIns="91440" tIns="0" rIns="91440" bIns="0">
            <a:normAutofit/>
          </a:bodyPr>
          <a:lstStyle>
            <a:lvl1pPr marL="457200" indent="-457200">
              <a:spcBef>
                <a:spcPts val="1000"/>
              </a:spcBef>
              <a:buFont typeface="+mj-lt"/>
              <a:buAutoNum type="arabicPeriod"/>
              <a:defRPr sz="1800"/>
            </a:lvl1pPr>
            <a:lvl2pPr marL="745236" indent="-342900">
              <a:spcBef>
                <a:spcPts val="1000"/>
              </a:spcBef>
              <a:buFont typeface="+mj-lt"/>
              <a:buAutoNum type="alphaLcPeriod"/>
              <a:defRPr sz="1800"/>
            </a:lvl2pPr>
            <a:lvl3pPr marL="1202436" indent="-342900">
              <a:spcBef>
                <a:spcPts val="1000"/>
              </a:spcBef>
              <a:buFont typeface="+mj-lt"/>
              <a:buAutoNum type="arabicParenR"/>
              <a:defRPr sz="1800"/>
            </a:lvl3pPr>
            <a:lvl4pPr marL="1659636" indent="-342900">
              <a:spcBef>
                <a:spcPts val="1000"/>
              </a:spcBef>
              <a:buFont typeface="+mj-lt"/>
              <a:buAutoNum type="alphaLcParenR"/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9FCB-9A9F-6B60-A95C-FCF020598D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82159" y="2303028"/>
            <a:ext cx="3763950" cy="4144192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indent="-283464">
              <a:spcBef>
                <a:spcPts val="1000"/>
              </a:spcBef>
              <a:defRPr sz="1800"/>
            </a:lvl2pPr>
            <a:lvl3pPr indent="-283464">
              <a:spcBef>
                <a:spcPts val="1000"/>
              </a:spcBef>
              <a:defRPr sz="1800"/>
            </a:lvl3pPr>
            <a:lvl4pPr indent="-283464">
              <a:spcBef>
                <a:spcPts val="1000"/>
              </a:spcBef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912B88E-830A-AD4C-378F-46EF5F77950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9454" y="965393"/>
            <a:ext cx="3202545" cy="5892607"/>
          </a:xfrm>
          <a:custGeom>
            <a:avLst/>
            <a:gdLst>
              <a:gd name="connsiteX0" fmla="*/ 0 w 3202545"/>
              <a:gd name="connsiteY0" fmla="*/ 0 h 6023366"/>
              <a:gd name="connsiteX1" fmla="*/ 3202545 w 3202545"/>
              <a:gd name="connsiteY1" fmla="*/ 0 h 6023366"/>
              <a:gd name="connsiteX2" fmla="*/ 3202545 w 3202545"/>
              <a:gd name="connsiteY2" fmla="*/ 3165406 h 6023366"/>
              <a:gd name="connsiteX3" fmla="*/ 2923656 w 3202545"/>
              <a:gd name="connsiteY3" fmla="*/ 3179481 h 6023366"/>
              <a:gd name="connsiteX4" fmla="*/ 364096 w 3202545"/>
              <a:gd name="connsiteY4" fmla="*/ 6016124 h 6023366"/>
              <a:gd name="connsiteX5" fmla="*/ 364096 w 3202545"/>
              <a:gd name="connsiteY5" fmla="*/ 6023364 h 6023366"/>
              <a:gd name="connsiteX6" fmla="*/ 1231541 w 3202545"/>
              <a:gd name="connsiteY6" fmla="*/ 6023364 h 6023366"/>
              <a:gd name="connsiteX7" fmla="*/ 1241636 w 3202545"/>
              <a:gd name="connsiteY7" fmla="*/ 5822974 h 6023366"/>
              <a:gd name="connsiteX8" fmla="*/ 3012253 w 3202545"/>
              <a:gd name="connsiteY8" fmla="*/ 4042481 h 6023366"/>
              <a:gd name="connsiteX9" fmla="*/ 3202545 w 3202545"/>
              <a:gd name="connsiteY9" fmla="*/ 4032784 h 6023366"/>
              <a:gd name="connsiteX10" fmla="*/ 3202545 w 3202545"/>
              <a:gd name="connsiteY10" fmla="*/ 4033098 h 6023366"/>
              <a:gd name="connsiteX11" fmla="*/ 3012291 w 3202545"/>
              <a:gd name="connsiteY11" fmla="*/ 4042794 h 6023366"/>
              <a:gd name="connsiteX12" fmla="*/ 1242011 w 3202545"/>
              <a:gd name="connsiteY12" fmla="*/ 5823008 h 6023366"/>
              <a:gd name="connsiteX13" fmla="*/ 1231918 w 3202545"/>
              <a:gd name="connsiteY13" fmla="*/ 6023365 h 6023366"/>
              <a:gd name="connsiteX14" fmla="*/ 3202545 w 3202545"/>
              <a:gd name="connsiteY14" fmla="*/ 6023365 h 6023366"/>
              <a:gd name="connsiteX15" fmla="*/ 3202545 w 3202545"/>
              <a:gd name="connsiteY15" fmla="*/ 6023366 h 6023366"/>
              <a:gd name="connsiteX16" fmla="*/ 0 w 3202545"/>
              <a:gd name="connsiteY16" fmla="*/ 6023366 h 60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02545" h="6023366">
                <a:moveTo>
                  <a:pt x="0" y="0"/>
                </a:moveTo>
                <a:lnTo>
                  <a:pt x="3202545" y="0"/>
                </a:lnTo>
                <a:lnTo>
                  <a:pt x="3202545" y="3165406"/>
                </a:lnTo>
                <a:lnTo>
                  <a:pt x="2923656" y="3179481"/>
                </a:lnTo>
                <a:cubicBezTo>
                  <a:pt x="1485615" y="3325450"/>
                  <a:pt x="364096" y="4539349"/>
                  <a:pt x="364096" y="6016124"/>
                </a:cubicBezTo>
                <a:lnTo>
                  <a:pt x="364096" y="6023364"/>
                </a:lnTo>
                <a:lnTo>
                  <a:pt x="1231541" y="6023364"/>
                </a:lnTo>
                <a:lnTo>
                  <a:pt x="1241636" y="5822974"/>
                </a:lnTo>
                <a:cubicBezTo>
                  <a:pt x="1336361" y="4887576"/>
                  <a:pt x="2077946" y="4138236"/>
                  <a:pt x="3012253" y="4042481"/>
                </a:cubicBezTo>
                <a:lnTo>
                  <a:pt x="3202545" y="4032784"/>
                </a:lnTo>
                <a:lnTo>
                  <a:pt x="3202545" y="4033098"/>
                </a:lnTo>
                <a:lnTo>
                  <a:pt x="3012291" y="4042794"/>
                </a:lnTo>
                <a:cubicBezTo>
                  <a:pt x="2078162" y="4138534"/>
                  <a:pt x="1336718" y="4887757"/>
                  <a:pt x="1242011" y="5823008"/>
                </a:cubicBezTo>
                <a:lnTo>
                  <a:pt x="1231918" y="6023365"/>
                </a:lnTo>
                <a:lnTo>
                  <a:pt x="3202545" y="6023365"/>
                </a:lnTo>
                <a:lnTo>
                  <a:pt x="3202545" y="6023366"/>
                </a:lnTo>
                <a:lnTo>
                  <a:pt x="0" y="6023366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9152F76-E42E-3D76-6BDB-2FA0D692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ED0348C7-D83F-0AD7-2539-41219A795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2797096" y="4000041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E911AA2D-BE77-278D-CD2E-2EB3E180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664918" y="4867733"/>
              <a:ext cx="1970627" cy="1990267"/>
            </a:xfrm>
            <a:custGeom>
              <a:avLst/>
              <a:gdLst>
                <a:gd name="connsiteX0" fmla="*/ 0 w 1970627"/>
                <a:gd name="connsiteY0" fmla="*/ 0 h 1990267"/>
                <a:gd name="connsiteX1" fmla="*/ 1970627 w 1970627"/>
                <a:gd name="connsiteY1" fmla="*/ 0 h 1990267"/>
                <a:gd name="connsiteX2" fmla="*/ 1960534 w 1970627"/>
                <a:gd name="connsiteY2" fmla="*/ 200357 h 1990267"/>
                <a:gd name="connsiteX3" fmla="*/ 190254 w 1970627"/>
                <a:gd name="connsiteY3" fmla="*/ 1980571 h 1990267"/>
                <a:gd name="connsiteX4" fmla="*/ 0 w 1970627"/>
                <a:gd name="connsiteY4" fmla="*/ 1990267 h 1990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27" h="199026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Freeform: Shape 15">
              <a:extLst>
                <a:ext uri="{FF2B5EF4-FFF2-40B4-BE49-F238E27FC236}">
                  <a16:creationId xmlns:a16="http://schemas.microsoft.com/office/drawing/2014/main" id="{B6CE0BA6-C0FD-AC39-6C31-8477E0CAF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4632096" y="5844983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Image 2">
              <a:extLst>
                <a:ext uri="{FF2B5EF4-FFF2-40B4-BE49-F238E27FC236}">
                  <a16:creationId xmlns:a16="http://schemas.microsoft.com/office/drawing/2014/main" id="{666AD1A4-36DE-12F3-BB78-BA678A59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402193" y="5492845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4" name="Slide Number Placeholder 2">
            <a:extLst>
              <a:ext uri="{FF2B5EF4-FFF2-40B4-BE49-F238E27FC236}">
                <a16:creationId xmlns:a16="http://schemas.microsoft.com/office/drawing/2014/main" id="{79071EEC-EAD1-8B22-009A-68E74589A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62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accent6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80" r:id="rId3"/>
    <p:sldLayoutId id="2147483653" r:id="rId4"/>
    <p:sldLayoutId id="2147483668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1" r:id="rId11"/>
    <p:sldLayoutId id="2147483692" r:id="rId12"/>
    <p:sldLayoutId id="2147483676" r:id="rId13"/>
    <p:sldLayoutId id="2147483656" r:id="rId14"/>
    <p:sldLayoutId id="2147483657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38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790" y="810227"/>
            <a:ext cx="6392421" cy="3831221"/>
          </a:xfrm>
        </p:spPr>
        <p:txBody>
          <a:bodyPr anchor="ctr"/>
          <a:lstStyle/>
          <a:p>
            <a:r>
              <a:rPr lang="en-US" dirty="0" err="1"/>
              <a:t>CARELInk</a:t>
            </a:r>
            <a:r>
              <a:rPr lang="en-US" dirty="0"/>
              <a:t> 360</a:t>
            </a:r>
            <a:br>
              <a:rPr lang="en-US" dirty="0"/>
            </a:br>
            <a:br>
              <a:rPr lang="en-US" dirty="0"/>
            </a:br>
            <a:r>
              <a:rPr lang="en-US" sz="2800" dirty="0"/>
              <a:t>(Group 15)</a:t>
            </a:r>
          </a:p>
        </p:txBody>
      </p:sp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D22C5-0C9E-B582-A8FE-B45E70A01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1" y="849782"/>
            <a:ext cx="5715000" cy="2727709"/>
          </a:xfrm>
        </p:spPr>
        <p:txBody>
          <a:bodyPr/>
          <a:lstStyle/>
          <a:p>
            <a:r>
              <a:rPr lang="en-US" dirty="0"/>
              <a:t>Thank 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B5CEF2-E667-BBB5-2EA6-C06F93B6D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1" y="4062714"/>
            <a:ext cx="5715000" cy="1689904"/>
          </a:xfrm>
        </p:spPr>
        <p:txBody>
          <a:bodyPr>
            <a:normAutofit/>
          </a:bodyPr>
          <a:lstStyle/>
          <a:p>
            <a:r>
              <a:rPr lang="en-US" sz="2000" dirty="0"/>
              <a:t>- Gagana Ananda</a:t>
            </a:r>
          </a:p>
          <a:p>
            <a:r>
              <a:rPr lang="en-US" sz="2000" dirty="0"/>
              <a:t>- Mallesh Mallikarjuna</a:t>
            </a:r>
          </a:p>
          <a:p>
            <a:r>
              <a:rPr lang="en-US" sz="2000" dirty="0"/>
              <a:t>- Jayanth Muthaluri</a:t>
            </a:r>
          </a:p>
          <a:p>
            <a:r>
              <a:rPr lang="en-US" sz="2000" dirty="0"/>
              <a:t>- Syed Hameed Uddin</a:t>
            </a:r>
          </a:p>
        </p:txBody>
      </p:sp>
    </p:spTree>
    <p:extLst>
      <p:ext uri="{BB962C8B-B14F-4D97-AF65-F5344CB8AC3E}">
        <p14:creationId xmlns:p14="http://schemas.microsoft.com/office/powerpoint/2010/main" val="197317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EDA75-0988-2AC2-87F8-8DEC83A7B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0361" y="1061623"/>
            <a:ext cx="5585665" cy="4739104"/>
          </a:xfrm>
        </p:spPr>
        <p:txBody>
          <a:bodyPr/>
          <a:lstStyle/>
          <a:p>
            <a:pPr algn="just"/>
            <a:r>
              <a:rPr lang="en-IN" dirty="0"/>
              <a:t>Problem Statement</a:t>
            </a:r>
            <a:endParaRPr lang="en-US" dirty="0"/>
          </a:p>
        </p:txBody>
      </p:sp>
      <p:pic>
        <p:nvPicPr>
          <p:cNvPr id="7" name="Picture Placeholder 6" descr="A person standing in front of a whiteboard">
            <a:extLst>
              <a:ext uri="{FF2B5EF4-FFF2-40B4-BE49-F238E27FC236}">
                <a16:creationId xmlns:a16="http://schemas.microsoft.com/office/drawing/2014/main" id="{DD186EAB-37C7-E7E6-AE8D-F077D02804F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27208" r="27208"/>
          <a:stretch/>
        </p:blipFill>
        <p:spPr>
          <a:xfrm>
            <a:off x="443345" y="0"/>
            <a:ext cx="4344695" cy="6359525"/>
          </a:xfrm>
        </p:spPr>
      </p:pic>
    </p:spTree>
    <p:extLst>
      <p:ext uri="{BB962C8B-B14F-4D97-AF65-F5344CB8AC3E}">
        <p14:creationId xmlns:p14="http://schemas.microsoft.com/office/powerpoint/2010/main" val="2906491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45284-E7E7-219D-4130-988A42298E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0565" y="1465006"/>
            <a:ext cx="7965460" cy="4090220"/>
          </a:xfrm>
        </p:spPr>
        <p:txBody>
          <a:bodyPr/>
          <a:lstStyle/>
          <a:p>
            <a:r>
              <a:rPr lang="en-US" dirty="0"/>
              <a:t>Healthcare, insurance, government and NGO operations work in disconnected systems, causing delays in treatment, approvals and fund allocation.</a:t>
            </a:r>
          </a:p>
          <a:p>
            <a:r>
              <a:rPr lang="en-US" dirty="0"/>
              <a:t>Patients repeatedly submit medical and financial information across multiple agencies, leading to redundancy, errors and slow decision making.</a:t>
            </a:r>
          </a:p>
          <a:p>
            <a:r>
              <a:rPr lang="en-US" dirty="0"/>
              <a:t>Public health officials lack real-time visibility into incident trends, blood needs and resource utilization.</a:t>
            </a:r>
          </a:p>
          <a:p>
            <a:r>
              <a:rPr lang="en-US" dirty="0"/>
              <a:t>There is no unified workflow platform that connects all stakeholders to coordinate patient care, financial processing and community support.</a:t>
            </a:r>
          </a:p>
          <a:p>
            <a:r>
              <a:rPr lang="en-US" dirty="0"/>
              <a:t>CareLink360 aims to solve these challenges by integrating all participants into a single, secure and workflow-driven ecosystem.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AA7DB-B9FD-77FD-0948-193E5AC014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802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9A9FE-9775-916B-512F-85E245FD5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5"/>
            <a:ext cx="6583680" cy="2371726"/>
          </a:xfrm>
        </p:spPr>
        <p:txBody>
          <a:bodyPr/>
          <a:lstStyle/>
          <a:p>
            <a:r>
              <a:rPr lang="en-IN" dirty="0"/>
              <a:t>UML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1470E6-0122-78FB-8451-02B9222251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20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579CAB7-44E5-BB94-6CD4-DE6D34B73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499"/>
            <a:ext cx="12192000" cy="618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315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770927"/>
            <a:ext cx="5259554" cy="2419108"/>
          </a:xfrm>
        </p:spPr>
        <p:txBody>
          <a:bodyPr/>
          <a:lstStyle/>
          <a:p>
            <a:pPr algn="ctr"/>
            <a:r>
              <a:rPr lang="en-IN" dirty="0"/>
              <a:t>Brief Advanced Feature Introduction</a:t>
            </a:r>
            <a:endParaRPr lang="en-US" dirty="0"/>
          </a:p>
        </p:txBody>
      </p:sp>
      <p:pic>
        <p:nvPicPr>
          <p:cNvPr id="6" name="Picture Placeholder 5" descr="A person holding a microphone and standing in front of a group of people">
            <a:extLst>
              <a:ext uri="{FF2B5EF4-FFF2-40B4-BE49-F238E27FC236}">
                <a16:creationId xmlns:a16="http://schemas.microsoft.com/office/drawing/2014/main" id="{FECDA901-DD88-89EB-E10E-A2994D0A92D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27745" r="27745"/>
          <a:stretch/>
        </p:blipFill>
        <p:spPr>
          <a:xfrm>
            <a:off x="7414194" y="410780"/>
            <a:ext cx="4344695" cy="6447220"/>
          </a:xfrm>
        </p:spPr>
      </p:pic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65" y="1057274"/>
            <a:ext cx="7965461" cy="994164"/>
          </a:xfrm>
        </p:spPr>
        <p:txBody>
          <a:bodyPr/>
          <a:lstStyle/>
          <a:p>
            <a:r>
              <a:rPr lang="en-IN" i="1" dirty="0"/>
              <a:t>Advanced Features Implemented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1C33-898C-4414-4665-5136EB6F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0565" y="2534855"/>
            <a:ext cx="7965460" cy="3507130"/>
          </a:xfrm>
        </p:spPr>
        <p:txBody>
          <a:bodyPr>
            <a:normAutofit/>
          </a:bodyPr>
          <a:lstStyle/>
          <a:p>
            <a:r>
              <a:rPr lang="en-US" b="1" dirty="0"/>
              <a:t>Role-based Dynamic Work Areas</a:t>
            </a:r>
            <a:br>
              <a:rPr lang="en-US" dirty="0"/>
            </a:br>
            <a:r>
              <a:rPr lang="en-US" dirty="0"/>
              <a:t>Each user sees a customized dashboard generated by their Role class, ensuring correct permissions and guided workflows.</a:t>
            </a:r>
          </a:p>
          <a:p>
            <a:r>
              <a:rPr lang="en-US" b="1" dirty="0"/>
              <a:t>Cross-Enterprise Workflow Routing</a:t>
            </a:r>
            <a:br>
              <a:rPr lang="en-US" dirty="0"/>
            </a:br>
            <a:r>
              <a:rPr lang="en-US" dirty="0" err="1"/>
              <a:t>WorkRequests</a:t>
            </a:r>
            <a:r>
              <a:rPr lang="en-US" dirty="0"/>
              <a:t> automatically move between organizations such as doctors, labs, blood banks, government officers, NGOs and insurance teams.</a:t>
            </a:r>
          </a:p>
          <a:p>
            <a:r>
              <a:rPr lang="en-US" b="1" dirty="0"/>
              <a:t>Automated Data Population Support</a:t>
            </a:r>
            <a:br>
              <a:rPr lang="en-US" dirty="0"/>
            </a:br>
            <a:r>
              <a:rPr lang="en-US" dirty="0"/>
              <a:t>System supports directory-based initialization for patients, insurance policies and customer-insurance data to reduce manual setup time.</a:t>
            </a:r>
          </a:p>
          <a:p>
            <a:endParaRPr lang="en-US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83B9E-BB51-19AB-DFF1-F1062A2DC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4"/>
            <a:ext cx="6583680" cy="2646625"/>
          </a:xfrm>
        </p:spPr>
        <p:txBody>
          <a:bodyPr/>
          <a:lstStyle/>
          <a:p>
            <a:pPr algn="ctr"/>
            <a:r>
              <a:rPr lang="en-IN" dirty="0"/>
              <a:t>High-level Component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744908-F433-1C1A-B501-FFE56AEECA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246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15C7F7F-7495-BA6E-20E6-B63356D6E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0298"/>
            <a:ext cx="12192000" cy="577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99840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_Win32_SL_v14" id="{59749740-91A0-46B8-82A8-B436C7A8A142}" vid="{B3F8D047-377B-4FC8-B21C-47530C6DE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{444EA22D-5A70-4850-9F37-B6B84570B9B0}tf78438558_win32</Template>
  <TotalTime>36</TotalTime>
  <Words>216</Words>
  <Application>Microsoft Office PowerPoint</Application>
  <PresentationFormat>Widescreen</PresentationFormat>
  <Paragraphs>23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Black</vt:lpstr>
      <vt:lpstr>Calibri</vt:lpstr>
      <vt:lpstr>Sabon Next LT</vt:lpstr>
      <vt:lpstr>Custom</vt:lpstr>
      <vt:lpstr>CARELInk 360  (Group 15)</vt:lpstr>
      <vt:lpstr>Problem Statement</vt:lpstr>
      <vt:lpstr>PowerPoint Presentation</vt:lpstr>
      <vt:lpstr>UML Diagram</vt:lpstr>
      <vt:lpstr>PowerPoint Presentation</vt:lpstr>
      <vt:lpstr>Brief Advanced Feature Introduction</vt:lpstr>
      <vt:lpstr>Advanced Features Implemented</vt:lpstr>
      <vt:lpstr>High-level Component Diagram</vt:lpstr>
      <vt:lpstr>PowerPoint Presentation</vt:lpstr>
      <vt:lpstr>Thank 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Muthaluri Jayanth Venkata</dc:creator>
  <cp:lastModifiedBy>Muthaluri Jayanth Venkata</cp:lastModifiedBy>
  <cp:revision>8</cp:revision>
  <dcterms:created xsi:type="dcterms:W3CDTF">2025-12-06T22:45:05Z</dcterms:created>
  <dcterms:modified xsi:type="dcterms:W3CDTF">2025-12-08T00:10:17Z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